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6" r:id="rId2"/>
    <p:sldId id="282" r:id="rId3"/>
    <p:sldId id="283" r:id="rId4"/>
    <p:sldId id="284" r:id="rId5"/>
    <p:sldId id="291" r:id="rId6"/>
    <p:sldId id="285" r:id="rId7"/>
    <p:sldId id="286" r:id="rId8"/>
    <p:sldId id="287" r:id="rId9"/>
    <p:sldId id="288" r:id="rId10"/>
    <p:sldId id="289" r:id="rId11"/>
    <p:sldId id="290" r:id="rId12"/>
    <p:sldId id="29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50" autoAdjust="0"/>
    <p:restoredTop sz="94660"/>
  </p:normalViewPr>
  <p:slideViewPr>
    <p:cSldViewPr>
      <p:cViewPr varScale="1">
        <p:scale>
          <a:sx n="97" d="100"/>
          <a:sy n="97" d="100"/>
        </p:scale>
        <p:origin x="-6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B7A16-DD73-477B-AA99-D5853615A27B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25000-E362-4D70-AA3F-1EBD877898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B7A16-DD73-477B-AA99-D5853615A27B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25000-E362-4D70-AA3F-1EBD87789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B7A16-DD73-477B-AA99-D5853615A27B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25000-E362-4D70-AA3F-1EBD87789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B7A16-DD73-477B-AA99-D5853615A27B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25000-E362-4D70-AA3F-1EBD87789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B7A16-DD73-477B-AA99-D5853615A27B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25000-E362-4D70-AA3F-1EBD87789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B7A16-DD73-477B-AA99-D5853615A27B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25000-E362-4D70-AA3F-1EBD87789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B7A16-DD73-477B-AA99-D5853615A27B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25000-E362-4D70-AA3F-1EBD87789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B7A16-DD73-477B-AA99-D5853615A27B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25000-E362-4D70-AA3F-1EBD87789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B7A16-DD73-477B-AA99-D5853615A27B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25000-E362-4D70-AA3F-1EBD87789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B7A16-DD73-477B-AA99-D5853615A27B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25000-E362-4D70-AA3F-1EBD877898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67B7A16-DD73-477B-AA99-D5853615A27B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7525000-E362-4D70-AA3F-1EBD87789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67B7A16-DD73-477B-AA99-D5853615A27B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7525000-E362-4D70-AA3F-1EBD87789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8600" y="1676400"/>
            <a:ext cx="8229600" cy="14700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 (Headings)"/>
                <a:ea typeface="+mj-ea"/>
                <a:cs typeface="+mj-cs"/>
              </a:rPr>
              <a:t>Medicare</a:t>
            </a:r>
            <a:r>
              <a:rPr kumimoji="0" lang="en-US" sz="5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libri (Headings)"/>
                <a:ea typeface="+mj-ea"/>
                <a:cs typeface="+mj-cs"/>
              </a:rPr>
              <a:t> Shared Savings Program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 (Headings)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" y="76200"/>
            <a:ext cx="8991600" cy="6705600"/>
          </a:xfrm>
          <a:prstGeom prst="rect">
            <a:avLst/>
          </a:prstGeom>
          <a:noFill/>
          <a:ln w="114300" cmpd="tri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4" name="Picture 3" descr="UMlogo_midsiz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91300" y="152400"/>
            <a:ext cx="2400300" cy="106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86000" y="35052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Presented by </a:t>
            </a:r>
          </a:p>
          <a:p>
            <a:pPr algn="ctr">
              <a:defRPr/>
            </a:pPr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John Donnelly</a:t>
            </a: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>
              <a:defRPr/>
            </a:pP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For Kemal Erkan</a:t>
            </a:r>
          </a:p>
          <a:p>
            <a:pPr algn="ctr">
              <a:defRPr/>
            </a:pPr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HCM-401 Course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" y="5943600"/>
            <a:ext cx="8610600" cy="457200"/>
          </a:xfrm>
        </p:spPr>
        <p:txBody>
          <a:bodyPr numCol="1">
            <a:prstTxWarp prst="textPlain">
              <a:avLst/>
            </a:prstTxWarp>
          </a:bodyPr>
          <a:lstStyle/>
          <a:p>
            <a:pPr>
              <a:defRPr/>
            </a:pPr>
            <a:r>
              <a:rPr lang="en-US" sz="2000" b="1" dirty="0">
                <a:ln w="12700">
                  <a:solidFill>
                    <a:srgbClr val="0070C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Changing the Behavior for Efficient Population Health Management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Payment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One-Sided Model</a:t>
            </a:r>
          </a:p>
          <a:p>
            <a:pPr lvl="1"/>
            <a:r>
              <a:rPr lang="en-US" dirty="0" smtClean="0"/>
              <a:t>Share up to 50% of any savings they achieve compared to target spending</a:t>
            </a:r>
          </a:p>
          <a:p>
            <a:r>
              <a:rPr lang="en-US" dirty="0" smtClean="0"/>
              <a:t>Two-Sided Model</a:t>
            </a:r>
          </a:p>
          <a:p>
            <a:pPr lvl="1"/>
            <a:r>
              <a:rPr lang="en-US" dirty="0" smtClean="0"/>
              <a:t>Share up to 60% of the savings, but will also be accountable for losses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Upfront Expenses</a:t>
            </a:r>
          </a:p>
          <a:p>
            <a:pPr lvl="1"/>
            <a:r>
              <a:rPr lang="en-US" dirty="0" smtClean="0"/>
              <a:t>Final rule did create the “Advanced Payment Model” that provides upfront funds.  This money would be recovered from any future shared savings achieved by the team of providers</a:t>
            </a:r>
          </a:p>
          <a:p>
            <a:r>
              <a:rPr lang="en-US" dirty="0" smtClean="0"/>
              <a:t>Legal Issues</a:t>
            </a:r>
          </a:p>
          <a:p>
            <a:pPr lvl="1"/>
            <a:r>
              <a:rPr lang="en-US" dirty="0" smtClean="0"/>
              <a:t>Stark &amp; Anti-Kickback</a:t>
            </a:r>
          </a:p>
          <a:p>
            <a:r>
              <a:rPr lang="en-US" dirty="0" smtClean="0"/>
              <a:t>HHS estimates that ACOs could save Medicare up to $940 million in the first 4 years</a:t>
            </a:r>
          </a:p>
          <a:p>
            <a:pPr lvl="1"/>
            <a:r>
              <a:rPr lang="en-US" dirty="0" smtClean="0"/>
              <a:t>Far less than 1% of Medicare spending during that time period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Savings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Healthcare Reform &amp; the Transformation of </a:t>
            </a:r>
            <a:r>
              <a:rPr lang="en-US" dirty="0" smtClean="0"/>
              <a:t>Reimbursements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Payments will be increasingly linked to performance </a:t>
            </a:r>
          </a:p>
          <a:p>
            <a:r>
              <a:rPr lang="en-US" sz="2800" dirty="0" smtClean="0"/>
              <a:t>“Performance risk” will be increasingly transitioned to providers</a:t>
            </a:r>
          </a:p>
          <a:p>
            <a:r>
              <a:rPr lang="en-US" sz="2800" dirty="0" smtClean="0"/>
              <a:t>Payers and consumers will become accountable; and a greater value will be placed on maintaining individual health 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Accountable Care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ACOs are groups of doctors, hospitals, and other health care providers, who come together voluntarily to give coordinated high quality care to the patients they serve</a:t>
            </a:r>
          </a:p>
          <a:p>
            <a:r>
              <a:rPr lang="en-US" dirty="0" smtClean="0"/>
              <a:t>When an ACO succeeds in both delivering high-quality care and spending health care dollars more wisely, it will have the opportunity to share in the savings it achieves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Medicare Shared Savings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Affordable Care Act, signed by President Obama in March of 2010, requires CMS to establish a shared savings program in order to:</a:t>
            </a:r>
          </a:p>
          <a:p>
            <a:pPr lvl="2"/>
            <a:r>
              <a:rPr lang="en-US" dirty="0" smtClean="0"/>
              <a:t> Facilitate coordination and cooperation among providers</a:t>
            </a:r>
          </a:p>
          <a:p>
            <a:pPr lvl="2"/>
            <a:r>
              <a:rPr lang="en-US" dirty="0" smtClean="0"/>
              <a:t>Improve quality of care</a:t>
            </a:r>
          </a:p>
          <a:p>
            <a:pPr lvl="2"/>
            <a:r>
              <a:rPr lang="en-US" dirty="0" smtClean="0"/>
              <a:t>Reduce unnecessary costs</a:t>
            </a:r>
          </a:p>
          <a:p>
            <a:pPr lvl="2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Medicare Shared Savings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Shared Savings Program is designed to improve outcomes &amp; increase value of care by:</a:t>
            </a:r>
          </a:p>
          <a:p>
            <a:pPr lvl="2"/>
            <a:r>
              <a:rPr lang="en-US" dirty="0" smtClean="0"/>
              <a:t> Promoting accountability for the care of Medicare FFS beneficiaries</a:t>
            </a:r>
          </a:p>
          <a:p>
            <a:pPr lvl="2"/>
            <a:r>
              <a:rPr lang="en-US" dirty="0" smtClean="0"/>
              <a:t>Requiring coordinated care for all services provided under Medicare FFS</a:t>
            </a:r>
          </a:p>
          <a:p>
            <a:pPr lvl="2"/>
            <a:r>
              <a:rPr lang="en-US" b="1" dirty="0" smtClean="0"/>
              <a:t>Encouraging investment in infrastructure and redesigned care processes</a:t>
            </a:r>
          </a:p>
          <a:p>
            <a:pPr lvl="2"/>
            <a:endParaRPr lang="en-US" dirty="0" smtClean="0"/>
          </a:p>
          <a:p>
            <a:pPr lvl="2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 a legal structure to receive and distribute shared savings to participating providers</a:t>
            </a:r>
          </a:p>
          <a:p>
            <a:r>
              <a:rPr lang="en-US" dirty="0" smtClean="0"/>
              <a:t>3-year agreement</a:t>
            </a:r>
          </a:p>
          <a:p>
            <a:r>
              <a:rPr lang="en-US" dirty="0" smtClean="0"/>
              <a:t>Have a minimum of 5,000 Medicare beneficiaries</a:t>
            </a:r>
          </a:p>
          <a:p>
            <a:r>
              <a:rPr lang="en-US" dirty="0" smtClean="0"/>
              <a:t>Report Quality Measures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United Medical ACO Organizational Structure</a:t>
            </a:r>
            <a:endParaRPr lang="en-US" sz="28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8686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CMS will begin accepting applications for the Shared Savings Program on January 1</a:t>
            </a:r>
            <a:r>
              <a:rPr lang="en-US" baseline="30000" dirty="0" smtClean="0"/>
              <a:t>st</a:t>
            </a:r>
            <a:r>
              <a:rPr lang="en-US" dirty="0" smtClean="0"/>
              <a:t>, 2012</a:t>
            </a:r>
          </a:p>
          <a:p>
            <a:r>
              <a:rPr lang="en-US" dirty="0" smtClean="0"/>
              <a:t>First ACO agreements start on April 1</a:t>
            </a:r>
            <a:r>
              <a:rPr lang="en-US" baseline="30000" dirty="0" smtClean="0"/>
              <a:t>st</a:t>
            </a:r>
            <a:r>
              <a:rPr lang="en-US" dirty="0" smtClean="0"/>
              <a:t>, 2012 and July 1</a:t>
            </a:r>
            <a:r>
              <a:rPr lang="en-US" baseline="30000" dirty="0" smtClean="0"/>
              <a:t>st</a:t>
            </a:r>
            <a:r>
              <a:rPr lang="en-US" dirty="0" smtClean="0"/>
              <a:t>, 2012</a:t>
            </a:r>
          </a:p>
          <a:p>
            <a:pPr lvl="1"/>
            <a:r>
              <a:rPr lang="en-US" dirty="0" smtClean="0"/>
              <a:t>First performance year will be 18 or 21 months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Quality Assessments will be calculated based on 33 measures from the following 4 domains;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Patient Experience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Care Coordination and Patient Safety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Preventive Health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Caring for at-risk populations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Custom 1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00B050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3332</TotalTime>
  <Words>425</Words>
  <Application>Microsoft Office PowerPoint</Application>
  <PresentationFormat>On-screen Show (4:3)</PresentationFormat>
  <Paragraphs>58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Module</vt:lpstr>
      <vt:lpstr>Slide 1</vt:lpstr>
      <vt:lpstr>Healthcare Reform &amp; the Transformation of Reimbursements</vt:lpstr>
      <vt:lpstr>Accountable Care Organizations</vt:lpstr>
      <vt:lpstr>Medicare Shared Savings Program</vt:lpstr>
      <vt:lpstr>Medicare Shared Savings Program</vt:lpstr>
      <vt:lpstr>Requirements</vt:lpstr>
      <vt:lpstr>United Medical ACO Organizational Structure</vt:lpstr>
      <vt:lpstr>Timeline</vt:lpstr>
      <vt:lpstr>Quality Measures</vt:lpstr>
      <vt:lpstr>Payment Models</vt:lpstr>
      <vt:lpstr>Issues</vt:lpstr>
      <vt:lpstr>Shared Savings Program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Value Based Purchasing</dc:title>
  <dc:creator>UM-725</dc:creator>
  <cp:lastModifiedBy>John</cp:lastModifiedBy>
  <cp:revision>85</cp:revision>
  <dcterms:created xsi:type="dcterms:W3CDTF">2011-10-24T14:08:43Z</dcterms:created>
  <dcterms:modified xsi:type="dcterms:W3CDTF">2011-10-27T21:23:16Z</dcterms:modified>
</cp:coreProperties>
</file>